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2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2" r:id="rId26"/>
    <p:sldId id="280" r:id="rId27"/>
    <p:sldId id="28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9DC2343C-A6FF-477D-862E-5D945C0CAC85}" type="datetimeFigureOut">
              <a:rPr lang="en-US" smtClean="0"/>
              <a:t>08-Jun-18</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8C27CFD6-0518-4FA0-834C-BE1EB10F53E4}" type="slidenum">
              <a:rPr lang="en-US" smtClean="0"/>
              <a:t>‹#›</a:t>
            </a:fld>
            <a:endParaRPr lang="en-US"/>
          </a:p>
        </p:txBody>
      </p:sp>
    </p:spTree>
    <p:extLst>
      <p:ext uri="{BB962C8B-B14F-4D97-AF65-F5344CB8AC3E}">
        <p14:creationId xmlns:p14="http://schemas.microsoft.com/office/powerpoint/2010/main" val="802630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C2343C-A6FF-477D-862E-5D945C0CAC85}" type="datetimeFigureOut">
              <a:rPr lang="en-US" smtClean="0"/>
              <a:t>08-Jun-18</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8C27CFD6-0518-4FA0-834C-BE1EB10F53E4}" type="slidenum">
              <a:rPr lang="en-US" smtClean="0"/>
              <a:t>‹#›</a:t>
            </a:fld>
            <a:endParaRPr lang="en-US"/>
          </a:p>
        </p:txBody>
      </p:sp>
    </p:spTree>
    <p:extLst>
      <p:ext uri="{BB962C8B-B14F-4D97-AF65-F5344CB8AC3E}">
        <p14:creationId xmlns:p14="http://schemas.microsoft.com/office/powerpoint/2010/main" val="201265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DC2343C-A6FF-477D-862E-5D945C0CAC85}" type="datetimeFigureOut">
              <a:rPr lang="en-US" smtClean="0"/>
              <a:t>08-Jun-18</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C27CFD6-0518-4FA0-834C-BE1EB10F53E4}" type="slidenum">
              <a:rPr lang="en-US" smtClean="0"/>
              <a:t>‹#›</a:t>
            </a:fld>
            <a:endParaRPr lang="en-US"/>
          </a:p>
        </p:txBody>
      </p:sp>
    </p:spTree>
    <p:extLst>
      <p:ext uri="{BB962C8B-B14F-4D97-AF65-F5344CB8AC3E}">
        <p14:creationId xmlns:p14="http://schemas.microsoft.com/office/powerpoint/2010/main" val="3328999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DC2343C-A6FF-477D-862E-5D945C0CAC85}" type="datetimeFigureOut">
              <a:rPr lang="en-US" smtClean="0"/>
              <a:t>08-Jun-18</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C27CFD6-0518-4FA0-834C-BE1EB10F53E4}" type="slidenum">
              <a:rPr lang="en-US" smtClean="0"/>
              <a:t>‹#›</a:t>
            </a:fld>
            <a:endParaRPr lang="en-US"/>
          </a:p>
        </p:txBody>
      </p:sp>
    </p:spTree>
    <p:extLst>
      <p:ext uri="{BB962C8B-B14F-4D97-AF65-F5344CB8AC3E}">
        <p14:creationId xmlns:p14="http://schemas.microsoft.com/office/powerpoint/2010/main" val="17774620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DC2343C-A6FF-477D-862E-5D945C0CAC85}" type="datetimeFigureOut">
              <a:rPr lang="en-US" smtClean="0"/>
              <a:t>08-Jun-18</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C27CFD6-0518-4FA0-834C-BE1EB10F53E4}" type="slidenum">
              <a:rPr lang="en-US" smtClean="0"/>
              <a:t>‹#›</a:t>
            </a:fld>
            <a:endParaRPr lang="en-US"/>
          </a:p>
        </p:txBody>
      </p:sp>
    </p:spTree>
    <p:extLst>
      <p:ext uri="{BB962C8B-B14F-4D97-AF65-F5344CB8AC3E}">
        <p14:creationId xmlns:p14="http://schemas.microsoft.com/office/powerpoint/2010/main" val="8576652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DC2343C-A6FF-477D-862E-5D945C0CAC85}" type="datetimeFigureOut">
              <a:rPr lang="en-US" smtClean="0"/>
              <a:t>08-Jun-18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27CFD6-0518-4FA0-834C-BE1EB10F53E4}" type="slidenum">
              <a:rPr lang="en-US" smtClean="0"/>
              <a:t>‹#›</a:t>
            </a:fld>
            <a:endParaRPr lang="en-US"/>
          </a:p>
        </p:txBody>
      </p:sp>
    </p:spTree>
    <p:extLst>
      <p:ext uri="{BB962C8B-B14F-4D97-AF65-F5344CB8AC3E}">
        <p14:creationId xmlns:p14="http://schemas.microsoft.com/office/powerpoint/2010/main" val="28014901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DC2343C-A6FF-477D-862E-5D945C0CAC85}" type="datetimeFigureOut">
              <a:rPr lang="en-US" smtClean="0"/>
              <a:t>08-Jun-18</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8C27CFD6-0518-4FA0-834C-BE1EB10F53E4}" type="slidenum">
              <a:rPr lang="en-US" smtClean="0"/>
              <a:t>‹#›</a:t>
            </a:fld>
            <a:endParaRPr lang="en-US"/>
          </a:p>
        </p:txBody>
      </p:sp>
    </p:spTree>
    <p:extLst>
      <p:ext uri="{BB962C8B-B14F-4D97-AF65-F5344CB8AC3E}">
        <p14:creationId xmlns:p14="http://schemas.microsoft.com/office/powerpoint/2010/main" val="5037611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9DC2343C-A6FF-477D-862E-5D945C0CAC85}" type="datetimeFigureOut">
              <a:rPr lang="en-US" smtClean="0"/>
              <a:t>08-Jun-18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27CFD6-0518-4FA0-834C-BE1EB10F53E4}" type="slidenum">
              <a:rPr lang="en-US" smtClean="0"/>
              <a:t>‹#›</a:t>
            </a:fld>
            <a:endParaRPr lang="en-US"/>
          </a:p>
        </p:txBody>
      </p:sp>
    </p:spTree>
    <p:extLst>
      <p:ext uri="{BB962C8B-B14F-4D97-AF65-F5344CB8AC3E}">
        <p14:creationId xmlns:p14="http://schemas.microsoft.com/office/powerpoint/2010/main" val="8356827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9DC2343C-A6FF-477D-862E-5D945C0CAC85}" type="datetimeFigureOut">
              <a:rPr lang="en-US" smtClean="0"/>
              <a:t>08-Jun-18</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C27CFD6-0518-4FA0-834C-BE1EB10F53E4}" type="slidenum">
              <a:rPr lang="en-US" smtClean="0"/>
              <a:t>‹#›</a:t>
            </a:fld>
            <a:endParaRPr lang="en-US"/>
          </a:p>
        </p:txBody>
      </p:sp>
    </p:spTree>
    <p:extLst>
      <p:ext uri="{BB962C8B-B14F-4D97-AF65-F5344CB8AC3E}">
        <p14:creationId xmlns:p14="http://schemas.microsoft.com/office/powerpoint/2010/main" val="3656565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DC2343C-A6FF-477D-862E-5D945C0CAC85}" type="datetimeFigureOut">
              <a:rPr lang="en-US" smtClean="0"/>
              <a:t>08-Jun-18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27CFD6-0518-4FA0-834C-BE1EB10F53E4}" type="slidenum">
              <a:rPr lang="en-US" smtClean="0"/>
              <a:t>‹#›</a:t>
            </a:fld>
            <a:endParaRPr lang="en-US"/>
          </a:p>
        </p:txBody>
      </p:sp>
    </p:spTree>
    <p:extLst>
      <p:ext uri="{BB962C8B-B14F-4D97-AF65-F5344CB8AC3E}">
        <p14:creationId xmlns:p14="http://schemas.microsoft.com/office/powerpoint/2010/main" val="2870954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DC2343C-A6FF-477D-862E-5D945C0CAC85}" type="datetimeFigureOut">
              <a:rPr lang="en-US" smtClean="0"/>
              <a:t>08-Jun-18</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C27CFD6-0518-4FA0-834C-BE1EB10F53E4}" type="slidenum">
              <a:rPr lang="en-US" smtClean="0"/>
              <a:t>‹#›</a:t>
            </a:fld>
            <a:endParaRPr lang="en-US"/>
          </a:p>
        </p:txBody>
      </p:sp>
    </p:spTree>
    <p:extLst>
      <p:ext uri="{BB962C8B-B14F-4D97-AF65-F5344CB8AC3E}">
        <p14:creationId xmlns:p14="http://schemas.microsoft.com/office/powerpoint/2010/main" val="1453250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DC2343C-A6FF-477D-862E-5D945C0CAC85}" type="datetimeFigureOut">
              <a:rPr lang="en-US" smtClean="0"/>
              <a:t>08-Jun-18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27CFD6-0518-4FA0-834C-BE1EB10F53E4}" type="slidenum">
              <a:rPr lang="en-US" smtClean="0"/>
              <a:t>‹#›</a:t>
            </a:fld>
            <a:endParaRPr lang="en-US"/>
          </a:p>
        </p:txBody>
      </p:sp>
    </p:spTree>
    <p:extLst>
      <p:ext uri="{BB962C8B-B14F-4D97-AF65-F5344CB8AC3E}">
        <p14:creationId xmlns:p14="http://schemas.microsoft.com/office/powerpoint/2010/main" val="2537154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DC2343C-A6FF-477D-862E-5D945C0CAC85}" type="datetimeFigureOut">
              <a:rPr lang="en-US" smtClean="0"/>
              <a:t>08-Jun-18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27CFD6-0518-4FA0-834C-BE1EB10F53E4}" type="slidenum">
              <a:rPr lang="en-US" smtClean="0"/>
              <a:t>‹#›</a:t>
            </a:fld>
            <a:endParaRPr lang="en-US"/>
          </a:p>
        </p:txBody>
      </p:sp>
    </p:spTree>
    <p:extLst>
      <p:ext uri="{BB962C8B-B14F-4D97-AF65-F5344CB8AC3E}">
        <p14:creationId xmlns:p14="http://schemas.microsoft.com/office/powerpoint/2010/main" val="2488514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DC2343C-A6FF-477D-862E-5D945C0CAC85}" type="datetimeFigureOut">
              <a:rPr lang="en-US" smtClean="0"/>
              <a:t>08-Jun-18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27CFD6-0518-4FA0-834C-BE1EB10F53E4}" type="slidenum">
              <a:rPr lang="en-US" smtClean="0"/>
              <a:t>‹#›</a:t>
            </a:fld>
            <a:endParaRPr lang="en-US"/>
          </a:p>
        </p:txBody>
      </p:sp>
    </p:spTree>
    <p:extLst>
      <p:ext uri="{BB962C8B-B14F-4D97-AF65-F5344CB8AC3E}">
        <p14:creationId xmlns:p14="http://schemas.microsoft.com/office/powerpoint/2010/main" val="1506041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C2343C-A6FF-477D-862E-5D945C0CAC85}" type="datetimeFigureOut">
              <a:rPr lang="en-US" smtClean="0"/>
              <a:t>08-Jun-18</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8C27CFD6-0518-4FA0-834C-BE1EB10F53E4}" type="slidenum">
              <a:rPr lang="en-US" smtClean="0"/>
              <a:t>‹#›</a:t>
            </a:fld>
            <a:endParaRPr lang="en-US"/>
          </a:p>
        </p:txBody>
      </p:sp>
    </p:spTree>
    <p:extLst>
      <p:ext uri="{BB962C8B-B14F-4D97-AF65-F5344CB8AC3E}">
        <p14:creationId xmlns:p14="http://schemas.microsoft.com/office/powerpoint/2010/main" val="395583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C2343C-A6FF-477D-862E-5D945C0CAC85}" type="datetimeFigureOut">
              <a:rPr lang="en-US" smtClean="0"/>
              <a:t>08-Jun-18</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8C27CFD6-0518-4FA0-834C-BE1EB10F53E4}" type="slidenum">
              <a:rPr lang="en-US" smtClean="0"/>
              <a:t>‹#›</a:t>
            </a:fld>
            <a:endParaRPr lang="en-US"/>
          </a:p>
        </p:txBody>
      </p:sp>
    </p:spTree>
    <p:extLst>
      <p:ext uri="{BB962C8B-B14F-4D97-AF65-F5344CB8AC3E}">
        <p14:creationId xmlns:p14="http://schemas.microsoft.com/office/powerpoint/2010/main" val="401398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C2343C-A6FF-477D-862E-5D945C0CAC85}" type="datetimeFigureOut">
              <a:rPr lang="en-US" smtClean="0"/>
              <a:t>08-Jun-18</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8C27CFD6-0518-4FA0-834C-BE1EB10F53E4}" type="slidenum">
              <a:rPr lang="en-US" smtClean="0"/>
              <a:t>‹#›</a:t>
            </a:fld>
            <a:endParaRPr lang="en-US"/>
          </a:p>
        </p:txBody>
      </p:sp>
    </p:spTree>
    <p:extLst>
      <p:ext uri="{BB962C8B-B14F-4D97-AF65-F5344CB8AC3E}">
        <p14:creationId xmlns:p14="http://schemas.microsoft.com/office/powerpoint/2010/main" val="2125269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9DC2343C-A6FF-477D-862E-5D945C0CAC85}" type="datetimeFigureOut">
              <a:rPr lang="en-US" smtClean="0"/>
              <a:t>08-Jun-18</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8C27CFD6-0518-4FA0-834C-BE1EB10F53E4}" type="slidenum">
              <a:rPr lang="en-US" smtClean="0"/>
              <a:t>‹#›</a:t>
            </a:fld>
            <a:endParaRPr lang="en-US"/>
          </a:p>
        </p:txBody>
      </p:sp>
    </p:spTree>
    <p:extLst>
      <p:ext uri="{BB962C8B-B14F-4D97-AF65-F5344CB8AC3E}">
        <p14:creationId xmlns:p14="http://schemas.microsoft.com/office/powerpoint/2010/main" val="582294974"/>
      </p:ext>
    </p:extLst>
  </p:cSld>
  <p:clrMap bg1="lt1" tx1="dk1" bg2="lt2" tx2="dk2" accent1="accent1" accent2="accent2" accent3="accent3" accent4="accent4" accent5="accent5" accent6="accent6" hlink="hlink" folHlink="folHlink"/>
  <p:sldLayoutIdLst>
    <p:sldLayoutId id="2147484323" r:id="rId1"/>
    <p:sldLayoutId id="2147484324" r:id="rId2"/>
    <p:sldLayoutId id="2147484325" r:id="rId3"/>
    <p:sldLayoutId id="2147484326" r:id="rId4"/>
    <p:sldLayoutId id="2147484327" r:id="rId5"/>
    <p:sldLayoutId id="2147484328" r:id="rId6"/>
    <p:sldLayoutId id="2147484329" r:id="rId7"/>
    <p:sldLayoutId id="2147484330" r:id="rId8"/>
    <p:sldLayoutId id="2147484331" r:id="rId9"/>
    <p:sldLayoutId id="2147484332" r:id="rId10"/>
    <p:sldLayoutId id="2147484333" r:id="rId11"/>
    <p:sldLayoutId id="2147484334" r:id="rId12"/>
    <p:sldLayoutId id="2147484335" r:id="rId13"/>
    <p:sldLayoutId id="2147484336" r:id="rId14"/>
    <p:sldLayoutId id="2147484337" r:id="rId15"/>
    <p:sldLayoutId id="2147484338" r:id="rId16"/>
    <p:sldLayoutId id="2147484339"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635617"/>
            <a:ext cx="8825658" cy="2060620"/>
          </a:xfrm>
        </p:spPr>
        <p:txBody>
          <a:bodyPr/>
          <a:lstStyle/>
          <a:p>
            <a:pPr algn="ctr"/>
            <a:r>
              <a:rPr lang="en-US" sz="6000" dirty="0" smtClean="0">
                <a:latin typeface="Algerian" panose="04020705040A02060702" pitchFamily="82" charset="0"/>
              </a:rPr>
              <a:t>SMART WASHING MACHINE</a:t>
            </a:r>
            <a:endParaRPr lang="en-US" sz="6000" dirty="0">
              <a:latin typeface="Algerian" panose="04020705040A02060702" pitchFamily="82" charset="0"/>
            </a:endParaRPr>
          </a:p>
        </p:txBody>
      </p:sp>
      <p:sp>
        <p:nvSpPr>
          <p:cNvPr id="3" name="Subtitle 2"/>
          <p:cNvSpPr>
            <a:spLocks noGrp="1"/>
          </p:cNvSpPr>
          <p:nvPr>
            <p:ph type="subTitle" idx="1"/>
          </p:nvPr>
        </p:nvSpPr>
        <p:spPr>
          <a:xfrm>
            <a:off x="9002332" y="4778062"/>
            <a:ext cx="1970467" cy="860738"/>
          </a:xfrm>
        </p:spPr>
        <p:txBody>
          <a:bodyPr>
            <a:noAutofit/>
          </a:bodyPr>
          <a:lstStyle/>
          <a:p>
            <a:r>
              <a:rPr lang="en-US" sz="2400" dirty="0">
                <a:solidFill>
                  <a:srgbClr val="FFFF00"/>
                </a:solidFill>
                <a:latin typeface="Comic Sans MS" panose="030F0702030302020204" pitchFamily="66" charset="0"/>
              </a:rPr>
              <a:t>K.SUMA</a:t>
            </a:r>
          </a:p>
          <a:p>
            <a:r>
              <a:rPr lang="en-US" sz="2400" dirty="0">
                <a:solidFill>
                  <a:srgbClr val="FFFF00"/>
                </a:solidFill>
                <a:latin typeface="Comic Sans MS" panose="030F0702030302020204" pitchFamily="66" charset="0"/>
              </a:rPr>
              <a:t>160041036</a:t>
            </a:r>
          </a:p>
        </p:txBody>
      </p:sp>
    </p:spTree>
    <p:extLst>
      <p:ext uri="{BB962C8B-B14F-4D97-AF65-F5344CB8AC3E}">
        <p14:creationId xmlns:p14="http://schemas.microsoft.com/office/powerpoint/2010/main" val="24876910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latin typeface="Algerian" panose="04020705040A02060702" pitchFamily="82" charset="0"/>
              </a:rPr>
              <a:t>block diagram of washing part</a:t>
            </a:r>
            <a:endParaRPr lang="en-US" dirty="0">
              <a:latin typeface="Algerian" panose="04020705040A02060702" pitchFamily="82" charset="0"/>
            </a:endParaRPr>
          </a:p>
        </p:txBody>
      </p:sp>
      <p:pic>
        <p:nvPicPr>
          <p:cNvPr id="4" name="Content Placeholder 3"/>
          <p:cNvPicPr>
            <a:picLocks noGrp="1"/>
          </p:cNvPicPr>
          <p:nvPr>
            <p:ph idx="1"/>
          </p:nvPr>
        </p:nvPicPr>
        <p:blipFill>
          <a:blip r:embed="rId2"/>
          <a:stretch>
            <a:fillRect/>
          </a:stretch>
        </p:blipFill>
        <p:spPr>
          <a:xfrm>
            <a:off x="1468191" y="2369713"/>
            <a:ext cx="8126569" cy="4391695"/>
          </a:xfrm>
          <a:prstGeom prst="rect">
            <a:avLst/>
          </a:prstGeom>
        </p:spPr>
      </p:pic>
    </p:spTree>
    <p:extLst>
      <p:ext uri="{BB962C8B-B14F-4D97-AF65-F5344CB8AC3E}">
        <p14:creationId xmlns:p14="http://schemas.microsoft.com/office/powerpoint/2010/main" val="12118310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latin typeface="Algerian" panose="04020705040A02060702" pitchFamily="82" charset="0"/>
              </a:rPr>
              <a:t>block diagram of soaking part</a:t>
            </a:r>
            <a:endParaRPr lang="en-US" dirty="0">
              <a:latin typeface="Algerian" panose="04020705040A02060702" pitchFamily="82" charset="0"/>
            </a:endParaRPr>
          </a:p>
        </p:txBody>
      </p:sp>
      <p:pic>
        <p:nvPicPr>
          <p:cNvPr id="4" name="Content Placeholder 3"/>
          <p:cNvPicPr>
            <a:picLocks noGrp="1"/>
          </p:cNvPicPr>
          <p:nvPr>
            <p:ph idx="1"/>
          </p:nvPr>
        </p:nvPicPr>
        <p:blipFill>
          <a:blip r:embed="rId2"/>
          <a:stretch>
            <a:fillRect/>
          </a:stretch>
        </p:blipFill>
        <p:spPr>
          <a:xfrm>
            <a:off x="2446986" y="2305318"/>
            <a:ext cx="6671255" cy="4443213"/>
          </a:xfrm>
          <a:prstGeom prst="rect">
            <a:avLst/>
          </a:prstGeom>
        </p:spPr>
      </p:pic>
    </p:spTree>
    <p:extLst>
      <p:ext uri="{BB962C8B-B14F-4D97-AF65-F5344CB8AC3E}">
        <p14:creationId xmlns:p14="http://schemas.microsoft.com/office/powerpoint/2010/main" val="35556625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369" y="798490"/>
            <a:ext cx="9903853" cy="882142"/>
          </a:xfrm>
        </p:spPr>
        <p:txBody>
          <a:bodyPr/>
          <a:lstStyle/>
          <a:p>
            <a:pPr algn="ctr"/>
            <a:r>
              <a:rPr lang="en-IN" dirty="0">
                <a:latin typeface="Algerian" panose="04020705040A02060702" pitchFamily="82" charset="0"/>
              </a:rPr>
              <a:t>block diagram of semi automatic part</a:t>
            </a:r>
            <a:endParaRPr lang="en-US" dirty="0">
              <a:latin typeface="Algerian" panose="04020705040A02060702" pitchFamily="82" charset="0"/>
            </a:endParaRPr>
          </a:p>
        </p:txBody>
      </p:sp>
      <p:pic>
        <p:nvPicPr>
          <p:cNvPr id="4" name="Content Placeholder 3"/>
          <p:cNvPicPr>
            <a:picLocks noGrp="1"/>
          </p:cNvPicPr>
          <p:nvPr>
            <p:ph idx="1"/>
          </p:nvPr>
        </p:nvPicPr>
        <p:blipFill>
          <a:blip r:embed="rId2"/>
          <a:stretch>
            <a:fillRect/>
          </a:stretch>
        </p:blipFill>
        <p:spPr>
          <a:xfrm>
            <a:off x="811369" y="2356834"/>
            <a:ext cx="10985679" cy="4365937"/>
          </a:xfrm>
          <a:prstGeom prst="rect">
            <a:avLst/>
          </a:prstGeom>
        </p:spPr>
      </p:pic>
    </p:spTree>
    <p:extLst>
      <p:ext uri="{BB962C8B-B14F-4D97-AF65-F5344CB8AC3E}">
        <p14:creationId xmlns:p14="http://schemas.microsoft.com/office/powerpoint/2010/main" val="25779514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9854" y="785611"/>
            <a:ext cx="10431887" cy="895021"/>
          </a:xfrm>
        </p:spPr>
        <p:txBody>
          <a:bodyPr/>
          <a:lstStyle/>
          <a:p>
            <a:r>
              <a:rPr lang="en-IN" dirty="0">
                <a:latin typeface="Algerian" panose="04020705040A02060702" pitchFamily="82" charset="0"/>
              </a:rPr>
              <a:t>block diagram of fully automatic part-1</a:t>
            </a:r>
            <a:endParaRPr lang="en-US" dirty="0">
              <a:latin typeface="Algerian" panose="04020705040A02060702" pitchFamily="82" charset="0"/>
            </a:endParaRPr>
          </a:p>
        </p:txBody>
      </p:sp>
      <p:pic>
        <p:nvPicPr>
          <p:cNvPr id="4" name="Content Placeholder 3"/>
          <p:cNvPicPr>
            <a:picLocks noGrp="1"/>
          </p:cNvPicPr>
          <p:nvPr>
            <p:ph idx="1"/>
          </p:nvPr>
        </p:nvPicPr>
        <p:blipFill>
          <a:blip r:embed="rId2"/>
          <a:stretch>
            <a:fillRect/>
          </a:stretch>
        </p:blipFill>
        <p:spPr>
          <a:xfrm>
            <a:off x="1223493" y="2266681"/>
            <a:ext cx="9594761" cy="4443211"/>
          </a:xfrm>
          <a:prstGeom prst="rect">
            <a:avLst/>
          </a:prstGeom>
        </p:spPr>
      </p:pic>
    </p:spTree>
    <p:extLst>
      <p:ext uri="{BB962C8B-B14F-4D97-AF65-F5344CB8AC3E}">
        <p14:creationId xmlns:p14="http://schemas.microsoft.com/office/powerpoint/2010/main" val="12289981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latin typeface="Algerian" panose="04020705040A02060702" pitchFamily="82" charset="0"/>
              </a:rPr>
              <a:t>block diagram of fully automatic part-2</a:t>
            </a:r>
            <a:endParaRPr lang="en-US" dirty="0">
              <a:latin typeface="Algerian" panose="04020705040A02060702" pitchFamily="82" charset="0"/>
            </a:endParaRPr>
          </a:p>
        </p:txBody>
      </p:sp>
      <p:pic>
        <p:nvPicPr>
          <p:cNvPr id="4" name="Content Placeholder 3"/>
          <p:cNvPicPr>
            <a:picLocks noGrp="1"/>
          </p:cNvPicPr>
          <p:nvPr>
            <p:ph idx="1"/>
          </p:nvPr>
        </p:nvPicPr>
        <p:blipFill>
          <a:blip r:embed="rId2"/>
          <a:stretch>
            <a:fillRect/>
          </a:stretch>
        </p:blipFill>
        <p:spPr>
          <a:xfrm>
            <a:off x="1378039" y="2292439"/>
            <a:ext cx="9478851" cy="4565561"/>
          </a:xfrm>
          <a:prstGeom prst="rect">
            <a:avLst/>
          </a:prstGeom>
        </p:spPr>
      </p:pic>
    </p:spTree>
    <p:extLst>
      <p:ext uri="{BB962C8B-B14F-4D97-AF65-F5344CB8AC3E}">
        <p14:creationId xmlns:p14="http://schemas.microsoft.com/office/powerpoint/2010/main" val="40779870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latin typeface="Algerian" panose="04020705040A02060702" pitchFamily="82" charset="0"/>
              </a:rPr>
              <a:t>FRONT PANEL OF LABVIEW:</a:t>
            </a:r>
            <a:endParaRPr lang="en-US" dirty="0">
              <a:latin typeface="Algerian" panose="04020705040A02060702" pitchFamily="82" charset="0"/>
            </a:endParaRPr>
          </a:p>
        </p:txBody>
      </p:sp>
      <p:pic>
        <p:nvPicPr>
          <p:cNvPr id="4" name="Content Placeholder 3"/>
          <p:cNvPicPr>
            <a:picLocks noGrp="1"/>
          </p:cNvPicPr>
          <p:nvPr>
            <p:ph idx="1"/>
          </p:nvPr>
        </p:nvPicPr>
        <p:blipFill>
          <a:blip r:embed="rId2"/>
          <a:stretch>
            <a:fillRect/>
          </a:stretch>
        </p:blipFill>
        <p:spPr>
          <a:xfrm>
            <a:off x="476519" y="1841678"/>
            <a:ext cx="11256135" cy="4868215"/>
          </a:xfrm>
          <a:prstGeom prst="rect">
            <a:avLst/>
          </a:prstGeom>
        </p:spPr>
      </p:pic>
    </p:spTree>
    <p:extLst>
      <p:ext uri="{BB962C8B-B14F-4D97-AF65-F5344CB8AC3E}">
        <p14:creationId xmlns:p14="http://schemas.microsoft.com/office/powerpoint/2010/main" val="30244530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latin typeface="Algerian" panose="04020705040A02060702" pitchFamily="82" charset="0"/>
              </a:rPr>
              <a:t>options in smart washing machine</a:t>
            </a:r>
            <a:endParaRPr lang="en-US" dirty="0">
              <a:latin typeface="Algerian" panose="04020705040A02060702" pitchFamily="82" charset="0"/>
            </a:endParaRPr>
          </a:p>
        </p:txBody>
      </p:sp>
      <p:pic>
        <p:nvPicPr>
          <p:cNvPr id="4" name="Content Placeholder 3"/>
          <p:cNvPicPr>
            <a:picLocks noGrp="1"/>
          </p:cNvPicPr>
          <p:nvPr>
            <p:ph idx="1"/>
          </p:nvPr>
        </p:nvPicPr>
        <p:blipFill>
          <a:blip r:embed="rId2"/>
          <a:stretch>
            <a:fillRect/>
          </a:stretch>
        </p:blipFill>
        <p:spPr>
          <a:xfrm>
            <a:off x="3747752" y="2369713"/>
            <a:ext cx="3863661" cy="4353059"/>
          </a:xfrm>
          <a:prstGeom prst="rect">
            <a:avLst/>
          </a:prstGeom>
        </p:spPr>
      </p:pic>
    </p:spTree>
    <p:extLst>
      <p:ext uri="{BB962C8B-B14F-4D97-AF65-F5344CB8AC3E}">
        <p14:creationId xmlns:p14="http://schemas.microsoft.com/office/powerpoint/2010/main" val="5087068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154955" y="1738649"/>
            <a:ext cx="8825658" cy="2537138"/>
          </a:xfrm>
        </p:spPr>
        <p:txBody>
          <a:bodyPr/>
          <a:lstStyle/>
          <a:p>
            <a:pPr algn="ctr"/>
            <a:r>
              <a:rPr lang="en-IN" sz="9600" dirty="0">
                <a:latin typeface="Algerian" panose="04020705040A02060702" pitchFamily="82" charset="0"/>
              </a:rPr>
              <a:t>RESULTS</a:t>
            </a:r>
            <a:endParaRPr lang="en-US" sz="9600" dirty="0">
              <a:latin typeface="Algerian" panose="04020705040A02060702" pitchFamily="82" charset="0"/>
            </a:endParaRP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523487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latin typeface="Algerian" panose="04020705040A02060702" pitchFamily="82" charset="0"/>
              </a:rPr>
              <a:t>FULLY AUTOMATIC</a:t>
            </a:r>
            <a:endParaRPr lang="en-US" dirty="0">
              <a:latin typeface="Algerian" panose="04020705040A02060702" pitchFamily="82" charset="0"/>
            </a:endParaRPr>
          </a:p>
        </p:txBody>
      </p:sp>
      <p:pic>
        <p:nvPicPr>
          <p:cNvPr id="4" name="Content Placeholder 3"/>
          <p:cNvPicPr>
            <a:picLocks noGrp="1"/>
          </p:cNvPicPr>
          <p:nvPr>
            <p:ph idx="1"/>
          </p:nvPr>
        </p:nvPicPr>
        <p:blipFill>
          <a:blip r:embed="rId2"/>
          <a:stretch>
            <a:fillRect/>
          </a:stretch>
        </p:blipFill>
        <p:spPr>
          <a:xfrm>
            <a:off x="476519" y="1841679"/>
            <a:ext cx="11256136" cy="5016321"/>
          </a:xfrm>
          <a:prstGeom prst="rect">
            <a:avLst/>
          </a:prstGeom>
        </p:spPr>
      </p:pic>
    </p:spTree>
    <p:extLst>
      <p:ext uri="{BB962C8B-B14F-4D97-AF65-F5344CB8AC3E}">
        <p14:creationId xmlns:p14="http://schemas.microsoft.com/office/powerpoint/2010/main" val="27584259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latin typeface="Algerian" panose="04020705040A02060702" pitchFamily="82" charset="0"/>
              </a:rPr>
              <a:t>SEMI AUTOMATIC</a:t>
            </a:r>
            <a:endParaRPr lang="en-US" dirty="0">
              <a:latin typeface="Algerian" panose="04020705040A02060702" pitchFamily="82" charset="0"/>
            </a:endParaRPr>
          </a:p>
        </p:txBody>
      </p:sp>
      <p:pic>
        <p:nvPicPr>
          <p:cNvPr id="4" name="Content Placeholder 3"/>
          <p:cNvPicPr>
            <a:picLocks noGrp="1"/>
          </p:cNvPicPr>
          <p:nvPr>
            <p:ph idx="1"/>
          </p:nvPr>
        </p:nvPicPr>
        <p:blipFill>
          <a:blip r:embed="rId2"/>
          <a:stretch>
            <a:fillRect/>
          </a:stretch>
        </p:blipFill>
        <p:spPr>
          <a:xfrm>
            <a:off x="489398" y="1867438"/>
            <a:ext cx="11191740" cy="4842456"/>
          </a:xfrm>
          <a:prstGeom prst="rect">
            <a:avLst/>
          </a:prstGeom>
        </p:spPr>
      </p:pic>
    </p:spTree>
    <p:extLst>
      <p:ext uri="{BB962C8B-B14F-4D97-AF65-F5344CB8AC3E}">
        <p14:creationId xmlns:p14="http://schemas.microsoft.com/office/powerpoint/2010/main" val="21325084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94704"/>
            <a:ext cx="10515600" cy="940158"/>
          </a:xfrm>
        </p:spPr>
        <p:txBody>
          <a:bodyPr>
            <a:normAutofit fontScale="90000"/>
          </a:bodyPr>
          <a:lstStyle/>
          <a:p>
            <a:pPr algn="ctr"/>
            <a:r>
              <a:rPr lang="en-IN" sz="6000" dirty="0">
                <a:latin typeface="Algerian" panose="04020705040A02060702" pitchFamily="82" charset="0"/>
              </a:rPr>
              <a:t>ABSTRACT:</a:t>
            </a:r>
            <a:r>
              <a:rPr lang="en-US" dirty="0"/>
              <a:t/>
            </a:r>
            <a:br>
              <a:rPr lang="en-US" dirty="0"/>
            </a:br>
            <a:endParaRPr lang="en-US" dirty="0"/>
          </a:p>
        </p:txBody>
      </p:sp>
      <p:sp>
        <p:nvSpPr>
          <p:cNvPr id="3" name="Content Placeholder 2"/>
          <p:cNvSpPr>
            <a:spLocks noGrp="1"/>
          </p:cNvSpPr>
          <p:nvPr>
            <p:ph idx="1"/>
          </p:nvPr>
        </p:nvSpPr>
        <p:spPr>
          <a:xfrm>
            <a:off x="721217" y="2382591"/>
            <a:ext cx="10632583" cy="3794371"/>
          </a:xfrm>
        </p:spPr>
        <p:txBody>
          <a:bodyPr/>
          <a:lstStyle/>
          <a:p>
            <a:endParaRPr lang="en-IN" dirty="0" smtClean="0">
              <a:latin typeface="Comic Sans MS" panose="030F0702030302020204" pitchFamily="66" charset="0"/>
            </a:endParaRPr>
          </a:p>
          <a:p>
            <a:endParaRPr lang="en-IN" dirty="0">
              <a:latin typeface="Comic Sans MS" panose="030F0702030302020204" pitchFamily="66" charset="0"/>
            </a:endParaRPr>
          </a:p>
          <a:p>
            <a:r>
              <a:rPr lang="en-IN" dirty="0" smtClean="0">
                <a:latin typeface="Comic Sans MS" panose="030F0702030302020204" pitchFamily="66" charset="0"/>
              </a:rPr>
              <a:t>Smart </a:t>
            </a:r>
            <a:r>
              <a:rPr lang="en-IN" dirty="0">
                <a:latin typeface="Comic Sans MS" panose="030F0702030302020204" pitchFamily="66" charset="0"/>
              </a:rPr>
              <a:t>washing machine is a machine which is used to wash clothes smartly. In this project smart washing machine contains 6 </a:t>
            </a:r>
            <a:r>
              <a:rPr lang="en-IN" dirty="0" smtClean="0">
                <a:latin typeface="Comic Sans MS" panose="030F0702030302020204" pitchFamily="66" charset="0"/>
              </a:rPr>
              <a:t>options  </a:t>
            </a:r>
            <a:r>
              <a:rPr lang="en-IN" dirty="0">
                <a:latin typeface="Comic Sans MS" panose="030F0702030302020204" pitchFamily="66" charset="0"/>
              </a:rPr>
              <a:t>Fully Automatic, Semi-Automatic, Washing, Soaking, Rinsing, Draining. While washing clothes if the water in the tank is low than 20% then the motor gets ON automatically and the tank fills to a particular safe level.</a:t>
            </a:r>
            <a:endParaRPr lang="en-US" dirty="0">
              <a:latin typeface="Comic Sans MS" panose="030F0702030302020204" pitchFamily="66" charset="0"/>
            </a:endParaRPr>
          </a:p>
        </p:txBody>
      </p:sp>
    </p:spTree>
    <p:extLst>
      <p:ext uri="{BB962C8B-B14F-4D97-AF65-F5344CB8AC3E}">
        <p14:creationId xmlns:p14="http://schemas.microsoft.com/office/powerpoint/2010/main" val="31348912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latin typeface="Algerian" panose="04020705040A02060702" pitchFamily="82" charset="0"/>
              </a:rPr>
              <a:t>WASHING</a:t>
            </a:r>
            <a:endParaRPr lang="en-US" dirty="0">
              <a:latin typeface="Algerian" panose="04020705040A02060702" pitchFamily="82" charset="0"/>
            </a:endParaRPr>
          </a:p>
        </p:txBody>
      </p:sp>
      <p:pic>
        <p:nvPicPr>
          <p:cNvPr id="4" name="Content Placeholder 3"/>
          <p:cNvPicPr>
            <a:picLocks noGrp="1"/>
          </p:cNvPicPr>
          <p:nvPr>
            <p:ph idx="1"/>
          </p:nvPr>
        </p:nvPicPr>
        <p:blipFill>
          <a:blip r:embed="rId2"/>
          <a:stretch>
            <a:fillRect/>
          </a:stretch>
        </p:blipFill>
        <p:spPr>
          <a:xfrm>
            <a:off x="476518" y="1867437"/>
            <a:ext cx="11243257" cy="4842456"/>
          </a:xfrm>
          <a:prstGeom prst="rect">
            <a:avLst/>
          </a:prstGeom>
        </p:spPr>
      </p:pic>
    </p:spTree>
    <p:extLst>
      <p:ext uri="{BB962C8B-B14F-4D97-AF65-F5344CB8AC3E}">
        <p14:creationId xmlns:p14="http://schemas.microsoft.com/office/powerpoint/2010/main" val="40516650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z="4400" dirty="0">
                <a:latin typeface="Algerian" panose="04020705040A02060702" pitchFamily="82" charset="0"/>
              </a:rPr>
              <a:t>SOAKING</a:t>
            </a:r>
            <a:endParaRPr lang="en-US" sz="4400" dirty="0">
              <a:latin typeface="Algerian" panose="04020705040A02060702" pitchFamily="82" charset="0"/>
            </a:endParaRPr>
          </a:p>
        </p:txBody>
      </p:sp>
      <p:pic>
        <p:nvPicPr>
          <p:cNvPr id="4" name="Content Placeholder 3"/>
          <p:cNvPicPr>
            <a:picLocks noGrp="1"/>
          </p:cNvPicPr>
          <p:nvPr>
            <p:ph idx="1"/>
          </p:nvPr>
        </p:nvPicPr>
        <p:blipFill>
          <a:blip r:embed="rId2"/>
          <a:stretch>
            <a:fillRect/>
          </a:stretch>
        </p:blipFill>
        <p:spPr>
          <a:xfrm>
            <a:off x="476518" y="1854558"/>
            <a:ext cx="11230377" cy="4816698"/>
          </a:xfrm>
          <a:prstGeom prst="rect">
            <a:avLst/>
          </a:prstGeom>
        </p:spPr>
      </p:pic>
    </p:spTree>
    <p:extLst>
      <p:ext uri="{BB962C8B-B14F-4D97-AF65-F5344CB8AC3E}">
        <p14:creationId xmlns:p14="http://schemas.microsoft.com/office/powerpoint/2010/main" val="19325541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z="4400" dirty="0">
                <a:latin typeface="Algerian" panose="04020705040A02060702" pitchFamily="82" charset="0"/>
              </a:rPr>
              <a:t>DRYING</a:t>
            </a:r>
            <a:endParaRPr lang="en-US" sz="4400" dirty="0">
              <a:latin typeface="Algerian" panose="04020705040A02060702" pitchFamily="82" charset="0"/>
            </a:endParaRPr>
          </a:p>
        </p:txBody>
      </p:sp>
      <p:pic>
        <p:nvPicPr>
          <p:cNvPr id="4" name="Content Placeholder 3"/>
          <p:cNvPicPr>
            <a:picLocks noGrp="1"/>
          </p:cNvPicPr>
          <p:nvPr>
            <p:ph idx="1"/>
          </p:nvPr>
        </p:nvPicPr>
        <p:blipFill>
          <a:blip r:embed="rId2"/>
          <a:stretch>
            <a:fillRect/>
          </a:stretch>
        </p:blipFill>
        <p:spPr>
          <a:xfrm>
            <a:off x="489397" y="1867437"/>
            <a:ext cx="11243257" cy="4842456"/>
          </a:xfrm>
          <a:prstGeom prst="rect">
            <a:avLst/>
          </a:prstGeom>
        </p:spPr>
      </p:pic>
    </p:spTree>
    <p:extLst>
      <p:ext uri="{BB962C8B-B14F-4D97-AF65-F5344CB8AC3E}">
        <p14:creationId xmlns:p14="http://schemas.microsoft.com/office/powerpoint/2010/main" val="11523737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z="4400" dirty="0">
                <a:latin typeface="Algerian" panose="04020705040A02060702" pitchFamily="82" charset="0"/>
              </a:rPr>
              <a:t>RINSING</a:t>
            </a:r>
            <a:endParaRPr lang="en-US" sz="4400" dirty="0">
              <a:latin typeface="Algerian" panose="04020705040A02060702" pitchFamily="82" charset="0"/>
            </a:endParaRPr>
          </a:p>
        </p:txBody>
      </p:sp>
      <p:pic>
        <p:nvPicPr>
          <p:cNvPr id="4" name="Content Placeholder 3"/>
          <p:cNvPicPr>
            <a:picLocks noGrp="1"/>
          </p:cNvPicPr>
          <p:nvPr>
            <p:ph idx="1"/>
          </p:nvPr>
        </p:nvPicPr>
        <p:blipFill>
          <a:blip r:embed="rId2"/>
          <a:stretch>
            <a:fillRect/>
          </a:stretch>
        </p:blipFill>
        <p:spPr>
          <a:xfrm>
            <a:off x="476518" y="1880315"/>
            <a:ext cx="11204619" cy="4739426"/>
          </a:xfrm>
          <a:prstGeom prst="rect">
            <a:avLst/>
          </a:prstGeom>
        </p:spPr>
      </p:pic>
    </p:spTree>
    <p:extLst>
      <p:ext uri="{BB962C8B-B14F-4D97-AF65-F5344CB8AC3E}">
        <p14:creationId xmlns:p14="http://schemas.microsoft.com/office/powerpoint/2010/main" val="21460196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z="4400" dirty="0">
                <a:latin typeface="Algerian" panose="04020705040A02060702" pitchFamily="82" charset="0"/>
              </a:rPr>
              <a:t>MOTOR ON </a:t>
            </a:r>
            <a:endParaRPr lang="en-US" sz="4400" dirty="0">
              <a:latin typeface="Algerian" panose="04020705040A02060702" pitchFamily="82" charset="0"/>
            </a:endParaRPr>
          </a:p>
        </p:txBody>
      </p:sp>
      <p:pic>
        <p:nvPicPr>
          <p:cNvPr id="4" name="Content Placeholder 3"/>
          <p:cNvPicPr>
            <a:picLocks noGrp="1"/>
          </p:cNvPicPr>
          <p:nvPr>
            <p:ph idx="1"/>
          </p:nvPr>
        </p:nvPicPr>
        <p:blipFill>
          <a:blip r:embed="rId2"/>
          <a:stretch>
            <a:fillRect/>
          </a:stretch>
        </p:blipFill>
        <p:spPr>
          <a:xfrm>
            <a:off x="515155" y="1880315"/>
            <a:ext cx="11178862" cy="4790941"/>
          </a:xfrm>
          <a:prstGeom prst="rect">
            <a:avLst/>
          </a:prstGeom>
        </p:spPr>
      </p:pic>
    </p:spTree>
    <p:extLst>
      <p:ext uri="{BB962C8B-B14F-4D97-AF65-F5344CB8AC3E}">
        <p14:creationId xmlns:p14="http://schemas.microsoft.com/office/powerpoint/2010/main" val="5513459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dirty="0">
                <a:latin typeface="Algerian" panose="04020705040A02060702" pitchFamily="82" charset="0"/>
              </a:rPr>
              <a:t>CONCLUSIONS</a:t>
            </a:r>
            <a:endParaRPr lang="en-US" sz="4000" dirty="0">
              <a:latin typeface="Algerian" panose="04020705040A02060702" pitchFamily="82" charset="0"/>
            </a:endParaRPr>
          </a:p>
        </p:txBody>
      </p:sp>
      <p:sp>
        <p:nvSpPr>
          <p:cNvPr id="3" name="Content Placeholder 2"/>
          <p:cNvSpPr>
            <a:spLocks noGrp="1"/>
          </p:cNvSpPr>
          <p:nvPr>
            <p:ph idx="1"/>
          </p:nvPr>
        </p:nvSpPr>
        <p:spPr>
          <a:xfrm>
            <a:off x="1154954" y="2704562"/>
            <a:ext cx="9907998" cy="3315237"/>
          </a:xfrm>
        </p:spPr>
        <p:txBody>
          <a:bodyPr>
            <a:normAutofit/>
          </a:bodyPr>
          <a:lstStyle/>
          <a:p>
            <a:pPr marL="0" indent="0">
              <a:buNone/>
            </a:pPr>
            <a:r>
              <a:rPr lang="en-US" sz="2000" dirty="0">
                <a:latin typeface="Comic Sans MS" panose="030F0702030302020204" pitchFamily="66" charset="0"/>
              </a:rPr>
              <a:t>Smart washing machines are user friendly and easy to be operated. If we use front loaded washing machine then the water consumption is also less and electricity consumption is also less. If you take top loaded washing machine then it consumes high power and more water is also consumed.  Compared to front loaded top loaded washing machines are expensive. In front loading washing machines the durability of the motor is good. This project can further be developed in the regions like remote controlled or other comforts like automatic power control based on the voice recognition of the user</a:t>
            </a:r>
            <a:endParaRPr lang="en-US" sz="2000" dirty="0">
              <a:latin typeface="Comic Sans MS" panose="030F0702030302020204" pitchFamily="66" charset="0"/>
            </a:endParaRPr>
          </a:p>
        </p:txBody>
      </p:sp>
    </p:spTree>
    <p:extLst>
      <p:ext uri="{BB962C8B-B14F-4D97-AF65-F5344CB8AC3E}">
        <p14:creationId xmlns:p14="http://schemas.microsoft.com/office/powerpoint/2010/main" val="1896223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dirty="0">
                <a:latin typeface="Algerian" panose="04020705040A02060702" pitchFamily="82" charset="0"/>
              </a:rPr>
              <a:t>FUTURE </a:t>
            </a:r>
            <a:r>
              <a:rPr lang="en-US" sz="4000" dirty="0" smtClean="0">
                <a:latin typeface="Algerian" panose="04020705040A02060702" pitchFamily="82" charset="0"/>
              </a:rPr>
              <a:t>SCOPE</a:t>
            </a:r>
            <a:endParaRPr lang="en-US" sz="4000" dirty="0">
              <a:latin typeface="Algerian" panose="04020705040A02060702" pitchFamily="82" charset="0"/>
            </a:endParaRPr>
          </a:p>
        </p:txBody>
      </p:sp>
      <p:sp>
        <p:nvSpPr>
          <p:cNvPr id="3" name="Content Placeholder 2"/>
          <p:cNvSpPr>
            <a:spLocks noGrp="1"/>
          </p:cNvSpPr>
          <p:nvPr>
            <p:ph idx="1"/>
          </p:nvPr>
        </p:nvSpPr>
        <p:spPr/>
        <p:txBody>
          <a:bodyPr>
            <a:normAutofit/>
          </a:bodyPr>
          <a:lstStyle/>
          <a:p>
            <a:pPr lvl="0">
              <a:lnSpc>
                <a:spcPct val="150000"/>
              </a:lnSpc>
            </a:pPr>
            <a:r>
              <a:rPr lang="en-US" sz="2000" dirty="0">
                <a:latin typeface="Comic Sans MS" panose="030F0702030302020204" pitchFamily="66" charset="0"/>
              </a:rPr>
              <a:t>In future washing machines may use beads instead of water </a:t>
            </a:r>
          </a:p>
          <a:p>
            <a:pPr lvl="0">
              <a:lnSpc>
                <a:spcPct val="150000"/>
              </a:lnSpc>
            </a:pPr>
            <a:r>
              <a:rPr lang="en-US" sz="2000" dirty="0">
                <a:latin typeface="Comic Sans MS" panose="030F0702030302020204" pitchFamily="66" charset="0"/>
              </a:rPr>
              <a:t>Remote controlled washing machine may evolve</a:t>
            </a:r>
          </a:p>
          <a:p>
            <a:pPr lvl="0">
              <a:lnSpc>
                <a:spcPct val="150000"/>
              </a:lnSpc>
            </a:pPr>
            <a:r>
              <a:rPr lang="en-US" sz="2000" dirty="0">
                <a:latin typeface="Comic Sans MS" panose="030F0702030302020204" pitchFamily="66" charset="0"/>
              </a:rPr>
              <a:t>Automatic detergent dosing</a:t>
            </a:r>
          </a:p>
          <a:p>
            <a:pPr lvl="0">
              <a:lnSpc>
                <a:spcPct val="150000"/>
              </a:lnSpc>
            </a:pPr>
            <a:r>
              <a:rPr lang="en-US" sz="2000" dirty="0">
                <a:latin typeface="Comic Sans MS" panose="030F0702030302020204" pitchFamily="66" charset="0"/>
              </a:rPr>
              <a:t>Larger capacity washing machines </a:t>
            </a:r>
          </a:p>
        </p:txBody>
      </p:sp>
    </p:spTree>
    <p:extLst>
      <p:ext uri="{BB962C8B-B14F-4D97-AF65-F5344CB8AC3E}">
        <p14:creationId xmlns:p14="http://schemas.microsoft.com/office/powerpoint/2010/main" val="40163471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154955" y="2099733"/>
            <a:ext cx="8825658" cy="1725292"/>
          </a:xfrm>
        </p:spPr>
        <p:txBody>
          <a:bodyPr/>
          <a:lstStyle/>
          <a:p>
            <a:pPr algn="ctr"/>
            <a:r>
              <a:rPr lang="en-US" sz="7200" dirty="0" smtClean="0">
                <a:latin typeface="Algerian" panose="04020705040A02060702" pitchFamily="82" charset="0"/>
              </a:rPr>
              <a:t>THANKYOU</a:t>
            </a:r>
            <a:endParaRPr lang="en-US" dirty="0">
              <a:latin typeface="Algerian" panose="04020705040A02060702" pitchFamily="82" charset="0"/>
            </a:endParaRP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300580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5010" y="696669"/>
            <a:ext cx="8873178" cy="985173"/>
          </a:xfrm>
        </p:spPr>
        <p:txBody>
          <a:bodyPr>
            <a:normAutofit fontScale="90000"/>
          </a:bodyPr>
          <a:lstStyle/>
          <a:p>
            <a:r>
              <a:rPr lang="en-IN" sz="4000" u="sng" dirty="0">
                <a:solidFill>
                  <a:schemeClr val="bg1"/>
                </a:solidFill>
                <a:latin typeface="Algerian" panose="04020705040A02060702" pitchFamily="82" charset="0"/>
              </a:rPr>
              <a:t>LIST OF SYMBOLS AND ABBREVIATIONS:</a:t>
            </a:r>
            <a:endParaRPr lang="en-US" sz="4000" u="sng" dirty="0">
              <a:solidFill>
                <a:schemeClr val="bg1"/>
              </a:solidFill>
              <a:latin typeface="Algerian" panose="04020705040A02060702" pitchFamily="82" charset="0"/>
            </a:endParaRPr>
          </a:p>
        </p:txBody>
      </p:sp>
      <p:sp>
        <p:nvSpPr>
          <p:cNvPr id="4" name="Content Placeholder 3"/>
          <p:cNvSpPr>
            <a:spLocks noGrp="1"/>
          </p:cNvSpPr>
          <p:nvPr>
            <p:ph sz="half" idx="1"/>
          </p:nvPr>
        </p:nvSpPr>
        <p:spPr>
          <a:xfrm>
            <a:off x="283335" y="2678806"/>
            <a:ext cx="5696777" cy="3607182"/>
          </a:xfrm>
        </p:spPr>
        <p:txBody>
          <a:bodyPr>
            <a:normAutofit/>
          </a:bodyPr>
          <a:lstStyle/>
          <a:p>
            <a:pPr marL="400050" lvl="1" indent="0">
              <a:buNone/>
            </a:pPr>
            <a:r>
              <a:rPr lang="en-IN" b="1" dirty="0">
                <a:solidFill>
                  <a:schemeClr val="tx1"/>
                </a:solidFill>
                <a:latin typeface="Comic Sans MS" panose="030F0702030302020204" pitchFamily="66" charset="0"/>
              </a:rPr>
              <a:t>Wait </a:t>
            </a:r>
            <a:r>
              <a:rPr lang="en-IN" b="1" dirty="0" err="1">
                <a:solidFill>
                  <a:schemeClr val="tx1"/>
                </a:solidFill>
                <a:latin typeface="Comic Sans MS" panose="030F0702030302020204" pitchFamily="66" charset="0"/>
              </a:rPr>
              <a:t>ms</a:t>
            </a:r>
            <a:r>
              <a:rPr lang="en-IN" b="1" dirty="0">
                <a:solidFill>
                  <a:schemeClr val="tx1"/>
                </a:solidFill>
                <a:latin typeface="Comic Sans MS" panose="030F0702030302020204" pitchFamily="66" charset="0"/>
              </a:rPr>
              <a:t>: </a:t>
            </a:r>
            <a:r>
              <a:rPr lang="en-IN" dirty="0">
                <a:solidFill>
                  <a:schemeClr val="tx1"/>
                </a:solidFill>
                <a:latin typeface="Comic Sans MS" panose="030F0702030302020204" pitchFamily="66" charset="0"/>
              </a:rPr>
              <a:t>Waits the specified number of milliseconds and returns the value of milliseconds timer</a:t>
            </a:r>
            <a:endParaRPr lang="en-US" dirty="0">
              <a:solidFill>
                <a:schemeClr val="tx1"/>
              </a:solidFill>
              <a:latin typeface="Comic Sans MS" panose="030F0702030302020204" pitchFamily="66" charset="0"/>
            </a:endParaRPr>
          </a:p>
        </p:txBody>
      </p:sp>
      <p:sp>
        <p:nvSpPr>
          <p:cNvPr id="5" name="Content Placeholder 4"/>
          <p:cNvSpPr>
            <a:spLocks noGrp="1"/>
          </p:cNvSpPr>
          <p:nvPr>
            <p:ph sz="half" idx="2"/>
          </p:nvPr>
        </p:nvSpPr>
        <p:spPr>
          <a:xfrm>
            <a:off x="6181857" y="2678806"/>
            <a:ext cx="5318975" cy="3607182"/>
          </a:xfrm>
        </p:spPr>
        <p:txBody>
          <a:bodyPr/>
          <a:lstStyle/>
          <a:p>
            <a:pPr marL="400050" lvl="1" indent="0">
              <a:buNone/>
            </a:pPr>
            <a:r>
              <a:rPr lang="en-IN" b="1" dirty="0">
                <a:solidFill>
                  <a:schemeClr val="tx1"/>
                </a:solidFill>
                <a:latin typeface="Comic Sans MS" panose="030F0702030302020204" pitchFamily="66" charset="0"/>
              </a:rPr>
              <a:t>Decrement: </a:t>
            </a:r>
            <a:r>
              <a:rPr lang="en-IN" dirty="0">
                <a:solidFill>
                  <a:schemeClr val="tx1"/>
                </a:solidFill>
                <a:latin typeface="Comic Sans MS" panose="030F0702030302020204" pitchFamily="66" charset="0"/>
              </a:rPr>
              <a:t>subtracts one from the value</a:t>
            </a:r>
            <a:endParaRPr lang="en-US" dirty="0">
              <a:solidFill>
                <a:schemeClr val="tx1"/>
              </a:solidFill>
              <a:latin typeface="Comic Sans MS" panose="030F0702030302020204" pitchFamily="66" charset="0"/>
            </a:endParaRPr>
          </a:p>
          <a:p>
            <a:endParaRPr lang="en-US" dirty="0"/>
          </a:p>
        </p:txBody>
      </p:sp>
      <p:pic>
        <p:nvPicPr>
          <p:cNvPr id="6" name="Picture 5"/>
          <p:cNvPicPr/>
          <p:nvPr/>
        </p:nvPicPr>
        <p:blipFill>
          <a:blip r:embed="rId2"/>
          <a:stretch>
            <a:fillRect/>
          </a:stretch>
        </p:blipFill>
        <p:spPr>
          <a:xfrm>
            <a:off x="2444905" y="3480851"/>
            <a:ext cx="562109" cy="701027"/>
          </a:xfrm>
          <a:prstGeom prst="rect">
            <a:avLst/>
          </a:prstGeom>
        </p:spPr>
      </p:pic>
      <p:pic>
        <p:nvPicPr>
          <p:cNvPr id="7" name="Picture 6"/>
          <p:cNvPicPr/>
          <p:nvPr/>
        </p:nvPicPr>
        <p:blipFill>
          <a:blip r:embed="rId3"/>
          <a:stretch>
            <a:fillRect/>
          </a:stretch>
        </p:blipFill>
        <p:spPr>
          <a:xfrm>
            <a:off x="8339070" y="3407334"/>
            <a:ext cx="502276" cy="544468"/>
          </a:xfrm>
          <a:prstGeom prst="rect">
            <a:avLst/>
          </a:prstGeom>
        </p:spPr>
      </p:pic>
      <p:sp>
        <p:nvSpPr>
          <p:cNvPr id="8" name="Rectangle 7"/>
          <p:cNvSpPr/>
          <p:nvPr/>
        </p:nvSpPr>
        <p:spPr>
          <a:xfrm>
            <a:off x="804154" y="4678142"/>
            <a:ext cx="4178062" cy="385939"/>
          </a:xfrm>
          <a:prstGeom prst="rect">
            <a:avLst/>
          </a:prstGeom>
        </p:spPr>
        <p:txBody>
          <a:bodyPr wrap="square">
            <a:spAutoFit/>
          </a:bodyPr>
          <a:lstStyle/>
          <a:p>
            <a:pPr algn="just">
              <a:lnSpc>
                <a:spcPct val="106000"/>
              </a:lnSpc>
              <a:spcAft>
                <a:spcPts val="800"/>
              </a:spcAft>
            </a:pPr>
            <a:r>
              <a:rPr lang="en-IN" b="1" dirty="0" smtClean="0">
                <a:solidFill>
                  <a:srgbClr val="222222"/>
                </a:solidFill>
                <a:effectLst/>
                <a:latin typeface="Comic Sans MS" panose="030F0702030302020204" pitchFamily="66" charset="0"/>
                <a:ea typeface="Calibri" panose="020F0502020204030204" pitchFamily="34" charset="0"/>
                <a:cs typeface="Times New Roman" panose="02020603050405020304" pitchFamily="18" charset="0"/>
              </a:rPr>
              <a:t>increment:</a:t>
            </a:r>
            <a:r>
              <a:rPr lang="en-IN" dirty="0" smtClean="0">
                <a:solidFill>
                  <a:srgbClr val="222222"/>
                </a:solidFill>
                <a:effectLst/>
                <a:latin typeface="Comic Sans MS" panose="030F0702030302020204" pitchFamily="66" charset="0"/>
                <a:ea typeface="Calibri" panose="020F0502020204030204" pitchFamily="34" charset="0"/>
                <a:cs typeface="Times New Roman" panose="02020603050405020304" pitchFamily="18" charset="0"/>
              </a:rPr>
              <a:t> adds one to the value</a:t>
            </a:r>
            <a:endParaRPr lang="en-US" dirty="0">
              <a:effectLst/>
              <a:latin typeface="Comic Sans MS" panose="030F0702030302020204" pitchFamily="66" charset="0"/>
              <a:ea typeface="Calibri" panose="020F0502020204030204" pitchFamily="34" charset="0"/>
              <a:cs typeface="Times New Roman" panose="02020603050405020304" pitchFamily="18" charset="0"/>
            </a:endParaRPr>
          </a:p>
        </p:txBody>
      </p:sp>
      <p:pic>
        <p:nvPicPr>
          <p:cNvPr id="9" name="Picture 8"/>
          <p:cNvPicPr/>
          <p:nvPr/>
        </p:nvPicPr>
        <p:blipFill>
          <a:blip r:embed="rId4"/>
          <a:stretch>
            <a:fillRect/>
          </a:stretch>
        </p:blipFill>
        <p:spPr>
          <a:xfrm>
            <a:off x="1803042" y="5456815"/>
            <a:ext cx="1845837" cy="737924"/>
          </a:xfrm>
          <a:prstGeom prst="rect">
            <a:avLst/>
          </a:prstGeom>
        </p:spPr>
      </p:pic>
      <p:sp>
        <p:nvSpPr>
          <p:cNvPr id="10" name="Rectangle 9"/>
          <p:cNvSpPr/>
          <p:nvPr/>
        </p:nvSpPr>
        <p:spPr>
          <a:xfrm>
            <a:off x="6697014" y="4678142"/>
            <a:ext cx="5065970" cy="679545"/>
          </a:xfrm>
          <a:prstGeom prst="rect">
            <a:avLst/>
          </a:prstGeom>
        </p:spPr>
        <p:txBody>
          <a:bodyPr wrap="square">
            <a:spAutoFit/>
          </a:bodyPr>
          <a:lstStyle/>
          <a:p>
            <a:pPr algn="just">
              <a:lnSpc>
                <a:spcPct val="106000"/>
              </a:lnSpc>
              <a:spcAft>
                <a:spcPts val="800"/>
              </a:spcAft>
            </a:pPr>
            <a:r>
              <a:rPr lang="en-IN" b="1" dirty="0" smtClean="0">
                <a:solidFill>
                  <a:srgbClr val="222222"/>
                </a:solidFill>
                <a:effectLst/>
                <a:latin typeface="Comic Sans MS" panose="030F0702030302020204" pitchFamily="66" charset="0"/>
                <a:ea typeface="Calibri" panose="020F0502020204030204" pitchFamily="34" charset="0"/>
                <a:cs typeface="Times New Roman" panose="02020603050405020304" pitchFamily="18" charset="0"/>
              </a:rPr>
              <a:t>Subtract :</a:t>
            </a:r>
            <a:r>
              <a:rPr lang="en-IN" dirty="0" smtClean="0">
                <a:solidFill>
                  <a:srgbClr val="222222"/>
                </a:solidFill>
                <a:effectLst/>
                <a:latin typeface="Comic Sans MS" panose="030F0702030302020204" pitchFamily="66" charset="0"/>
                <a:ea typeface="Calibri" panose="020F0502020204030204" pitchFamily="34" charset="0"/>
                <a:cs typeface="Times New Roman" panose="02020603050405020304" pitchFamily="18" charset="0"/>
              </a:rPr>
              <a:t> computes the difference of the inputs</a:t>
            </a:r>
            <a:endParaRPr lang="en-US" dirty="0">
              <a:effectLst/>
              <a:latin typeface="Comic Sans MS" panose="030F0702030302020204" pitchFamily="66" charset="0"/>
              <a:ea typeface="Calibri" panose="020F0502020204030204" pitchFamily="34" charset="0"/>
              <a:cs typeface="Times New Roman" panose="02020603050405020304" pitchFamily="18" charset="0"/>
            </a:endParaRPr>
          </a:p>
        </p:txBody>
      </p:sp>
      <p:pic>
        <p:nvPicPr>
          <p:cNvPr id="11" name="Picture 10"/>
          <p:cNvPicPr/>
          <p:nvPr/>
        </p:nvPicPr>
        <p:blipFill>
          <a:blip r:embed="rId5"/>
          <a:stretch>
            <a:fillRect/>
          </a:stretch>
        </p:blipFill>
        <p:spPr>
          <a:xfrm>
            <a:off x="7941982" y="5598042"/>
            <a:ext cx="1798727" cy="687946"/>
          </a:xfrm>
          <a:prstGeom prst="rect">
            <a:avLst/>
          </a:prstGeom>
        </p:spPr>
      </p:pic>
    </p:spTree>
    <p:extLst>
      <p:ext uri="{BB962C8B-B14F-4D97-AF65-F5344CB8AC3E}">
        <p14:creationId xmlns:p14="http://schemas.microsoft.com/office/powerpoint/2010/main" val="36057989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4294967295"/>
          </p:nvPr>
        </p:nvSpPr>
        <p:spPr>
          <a:xfrm>
            <a:off x="0" y="1236192"/>
            <a:ext cx="5400675" cy="5092700"/>
          </a:xfrm>
        </p:spPr>
        <p:txBody>
          <a:bodyPr>
            <a:normAutofit/>
          </a:bodyPr>
          <a:lstStyle/>
          <a:p>
            <a:pPr marL="45720" indent="0">
              <a:buNone/>
            </a:pPr>
            <a:r>
              <a:rPr lang="en-IN" sz="1600" b="1" dirty="0">
                <a:solidFill>
                  <a:schemeClr val="tx1"/>
                </a:solidFill>
                <a:latin typeface="Comic Sans MS" panose="030F0702030302020204" pitchFamily="66" charset="0"/>
              </a:rPr>
              <a:t>AND :</a:t>
            </a:r>
            <a:r>
              <a:rPr lang="en-IN" sz="1600" dirty="0">
                <a:solidFill>
                  <a:schemeClr val="tx1"/>
                </a:solidFill>
                <a:latin typeface="Comic Sans MS" panose="030F0702030302020204" pitchFamily="66" charset="0"/>
              </a:rPr>
              <a:t> Computes the logical AND of the inputs .Both inputs must be Boolean values ,numerical values or error clusters. if both inputs are TRUE the function returns TRUE otherwise it returns </a:t>
            </a:r>
            <a:r>
              <a:rPr lang="en-IN" sz="1600" dirty="0" smtClean="0">
                <a:solidFill>
                  <a:schemeClr val="tx1"/>
                </a:solidFill>
                <a:latin typeface="Comic Sans MS" panose="030F0702030302020204" pitchFamily="66" charset="0"/>
              </a:rPr>
              <a:t>FALSE</a:t>
            </a:r>
          </a:p>
          <a:p>
            <a:endParaRPr lang="en-IN" dirty="0"/>
          </a:p>
          <a:p>
            <a:endParaRPr lang="en-IN" dirty="0" smtClean="0"/>
          </a:p>
          <a:p>
            <a:endParaRPr lang="en-IN" sz="1600" b="1" dirty="0" smtClean="0">
              <a:solidFill>
                <a:schemeClr val="tx1"/>
              </a:solidFill>
              <a:latin typeface="Comic Sans MS" panose="030F0702030302020204" pitchFamily="66" charset="0"/>
            </a:endParaRPr>
          </a:p>
          <a:p>
            <a:pPr marL="45720" indent="0">
              <a:buNone/>
            </a:pPr>
            <a:endParaRPr lang="en-IN" sz="1600" b="1" dirty="0" smtClean="0">
              <a:solidFill>
                <a:schemeClr val="tx1"/>
              </a:solidFill>
              <a:latin typeface="Comic Sans MS" panose="030F0702030302020204" pitchFamily="66" charset="0"/>
            </a:endParaRPr>
          </a:p>
          <a:p>
            <a:pPr marL="45720" indent="0">
              <a:buNone/>
            </a:pPr>
            <a:r>
              <a:rPr lang="en-IN" sz="1600" b="1" dirty="0" smtClean="0">
                <a:solidFill>
                  <a:schemeClr val="tx1"/>
                </a:solidFill>
                <a:latin typeface="Comic Sans MS" panose="030F0702030302020204" pitchFamily="66" charset="0"/>
              </a:rPr>
              <a:t>Greater</a:t>
            </a:r>
            <a:r>
              <a:rPr lang="en-IN" sz="1600" b="1" dirty="0">
                <a:solidFill>
                  <a:schemeClr val="tx1"/>
                </a:solidFill>
                <a:latin typeface="Comic Sans MS" panose="030F0702030302020204" pitchFamily="66" charset="0"/>
              </a:rPr>
              <a:t>?: </a:t>
            </a:r>
            <a:r>
              <a:rPr lang="en-IN" sz="1600" dirty="0">
                <a:solidFill>
                  <a:schemeClr val="tx1"/>
                </a:solidFill>
                <a:latin typeface="Comic Sans MS" panose="030F0702030302020204" pitchFamily="66" charset="0"/>
              </a:rPr>
              <a:t>returns TRUE if x is greater than y otherwise this function returns false</a:t>
            </a:r>
            <a:endParaRPr lang="en-US" sz="1600" dirty="0">
              <a:solidFill>
                <a:schemeClr val="tx1"/>
              </a:solidFill>
              <a:latin typeface="Comic Sans MS" panose="030F0702030302020204" pitchFamily="66" charset="0"/>
            </a:endParaRPr>
          </a:p>
          <a:p>
            <a:endParaRPr lang="en-IN" dirty="0" smtClean="0"/>
          </a:p>
          <a:p>
            <a:endParaRPr lang="en-US" dirty="0"/>
          </a:p>
        </p:txBody>
      </p:sp>
      <p:sp>
        <p:nvSpPr>
          <p:cNvPr id="4" name="Content Placeholder 3"/>
          <p:cNvSpPr>
            <a:spLocks noGrp="1"/>
          </p:cNvSpPr>
          <p:nvPr>
            <p:ph sz="half" idx="4294967295"/>
          </p:nvPr>
        </p:nvSpPr>
        <p:spPr>
          <a:xfrm>
            <a:off x="6705600" y="1236192"/>
            <a:ext cx="5486400" cy="5153025"/>
          </a:xfrm>
        </p:spPr>
        <p:txBody>
          <a:bodyPr>
            <a:normAutofit/>
          </a:bodyPr>
          <a:lstStyle/>
          <a:p>
            <a:pPr marL="45720" indent="0">
              <a:buNone/>
            </a:pPr>
            <a:r>
              <a:rPr lang="en-IN" sz="1600" b="1" dirty="0">
                <a:solidFill>
                  <a:schemeClr val="tx1"/>
                </a:solidFill>
                <a:latin typeface="Comic Sans MS" panose="030F0702030302020204" pitchFamily="66" charset="0"/>
              </a:rPr>
              <a:t>Select : </a:t>
            </a:r>
            <a:r>
              <a:rPr lang="en-IN" sz="1600" dirty="0">
                <a:solidFill>
                  <a:schemeClr val="tx1"/>
                </a:solidFill>
                <a:latin typeface="Comic Sans MS" panose="030F0702030302020204" pitchFamily="66" charset="0"/>
              </a:rPr>
              <a:t>Returns the value wired to the t input or f input depending on the value of s ,if s is TRUE this function returns the value t  if S is  False the function returns the value of </a:t>
            </a:r>
            <a:r>
              <a:rPr lang="en-IN" sz="1600" dirty="0" smtClean="0">
                <a:solidFill>
                  <a:schemeClr val="tx1"/>
                </a:solidFill>
                <a:latin typeface="Comic Sans MS" panose="030F0702030302020204" pitchFamily="66" charset="0"/>
              </a:rPr>
              <a:t>f</a:t>
            </a:r>
            <a:endParaRPr lang="en-US" sz="1600" dirty="0">
              <a:solidFill>
                <a:schemeClr val="tx1"/>
              </a:solidFill>
              <a:latin typeface="Comic Sans MS" panose="030F0702030302020204" pitchFamily="66" charset="0"/>
            </a:endParaRPr>
          </a:p>
          <a:p>
            <a:endParaRPr lang="en-US" sz="1600" dirty="0" smtClean="0">
              <a:solidFill>
                <a:schemeClr val="tx1"/>
              </a:solidFill>
              <a:latin typeface="Comic Sans MS" panose="030F0702030302020204" pitchFamily="66" charset="0"/>
            </a:endParaRPr>
          </a:p>
          <a:p>
            <a:endParaRPr lang="en-US" sz="1600" dirty="0">
              <a:solidFill>
                <a:schemeClr val="tx1"/>
              </a:solidFill>
              <a:latin typeface="Comic Sans MS" panose="030F0702030302020204" pitchFamily="66" charset="0"/>
            </a:endParaRPr>
          </a:p>
          <a:p>
            <a:pPr marL="45720" indent="0">
              <a:buNone/>
            </a:pPr>
            <a:endParaRPr lang="en-IN" sz="1600" b="1" dirty="0" smtClean="0">
              <a:solidFill>
                <a:schemeClr val="tx1"/>
              </a:solidFill>
              <a:latin typeface="Comic Sans MS" panose="030F0702030302020204" pitchFamily="66" charset="0"/>
            </a:endParaRPr>
          </a:p>
          <a:p>
            <a:pPr marL="45720" indent="0">
              <a:buNone/>
            </a:pPr>
            <a:endParaRPr lang="en-IN" sz="1600" b="1" dirty="0">
              <a:solidFill>
                <a:schemeClr val="tx1"/>
              </a:solidFill>
              <a:latin typeface="Comic Sans MS" panose="030F0702030302020204" pitchFamily="66" charset="0"/>
            </a:endParaRPr>
          </a:p>
          <a:p>
            <a:pPr marL="45720" indent="0">
              <a:buNone/>
            </a:pPr>
            <a:r>
              <a:rPr lang="en-IN" sz="1600" b="1" dirty="0" smtClean="0">
                <a:solidFill>
                  <a:schemeClr val="tx1"/>
                </a:solidFill>
                <a:latin typeface="Comic Sans MS" panose="030F0702030302020204" pitchFamily="66" charset="0"/>
              </a:rPr>
              <a:t>Property </a:t>
            </a:r>
            <a:r>
              <a:rPr lang="en-IN" sz="1600" b="1" dirty="0">
                <a:solidFill>
                  <a:schemeClr val="tx1"/>
                </a:solidFill>
                <a:latin typeface="Comic Sans MS" panose="030F0702030302020204" pitchFamily="66" charset="0"/>
              </a:rPr>
              <a:t>node : </a:t>
            </a:r>
            <a:r>
              <a:rPr lang="en-IN" sz="1600" dirty="0">
                <a:solidFill>
                  <a:schemeClr val="tx1"/>
                </a:solidFill>
                <a:latin typeface="Comic Sans MS" panose="030F0702030302020204" pitchFamily="66" charset="0"/>
              </a:rPr>
              <a:t> Use the property note to get a set properties and methods on local or remote application instances, VI’S and objects</a:t>
            </a:r>
            <a:endParaRPr lang="en-US" sz="1600" dirty="0">
              <a:solidFill>
                <a:schemeClr val="tx1"/>
              </a:solidFill>
              <a:latin typeface="Comic Sans MS" panose="030F0702030302020204" pitchFamily="66" charset="0"/>
            </a:endParaRPr>
          </a:p>
          <a:p>
            <a:endParaRPr lang="en-US" dirty="0"/>
          </a:p>
        </p:txBody>
      </p:sp>
      <p:pic>
        <p:nvPicPr>
          <p:cNvPr id="5" name="Picture 4"/>
          <p:cNvPicPr/>
          <p:nvPr/>
        </p:nvPicPr>
        <p:blipFill>
          <a:blip r:embed="rId2"/>
          <a:stretch>
            <a:fillRect/>
          </a:stretch>
        </p:blipFill>
        <p:spPr>
          <a:xfrm>
            <a:off x="1854557" y="2704241"/>
            <a:ext cx="2382592" cy="694817"/>
          </a:xfrm>
          <a:prstGeom prst="rect">
            <a:avLst/>
          </a:prstGeom>
        </p:spPr>
      </p:pic>
      <p:pic>
        <p:nvPicPr>
          <p:cNvPr id="9" name="Picture 8"/>
          <p:cNvPicPr/>
          <p:nvPr/>
        </p:nvPicPr>
        <p:blipFill>
          <a:blip r:embed="rId3"/>
          <a:stretch>
            <a:fillRect/>
          </a:stretch>
        </p:blipFill>
        <p:spPr>
          <a:xfrm>
            <a:off x="2001222" y="4867107"/>
            <a:ext cx="2089261" cy="677817"/>
          </a:xfrm>
          <a:prstGeom prst="rect">
            <a:avLst/>
          </a:prstGeom>
        </p:spPr>
      </p:pic>
      <p:pic>
        <p:nvPicPr>
          <p:cNvPr id="10" name="Picture 9"/>
          <p:cNvPicPr/>
          <p:nvPr/>
        </p:nvPicPr>
        <p:blipFill>
          <a:blip r:embed="rId4"/>
          <a:stretch>
            <a:fillRect/>
          </a:stretch>
        </p:blipFill>
        <p:spPr>
          <a:xfrm>
            <a:off x="8293995" y="2704242"/>
            <a:ext cx="1683108" cy="694817"/>
          </a:xfrm>
          <a:prstGeom prst="rect">
            <a:avLst/>
          </a:prstGeom>
        </p:spPr>
      </p:pic>
      <p:pic>
        <p:nvPicPr>
          <p:cNvPr id="12" name="Picture 11"/>
          <p:cNvPicPr/>
          <p:nvPr/>
        </p:nvPicPr>
        <p:blipFill>
          <a:blip r:embed="rId5"/>
          <a:stretch>
            <a:fillRect/>
          </a:stretch>
        </p:blipFill>
        <p:spPr>
          <a:xfrm>
            <a:off x="7460121" y="5384666"/>
            <a:ext cx="3350855" cy="1004551"/>
          </a:xfrm>
          <a:prstGeom prst="rect">
            <a:avLst/>
          </a:prstGeom>
        </p:spPr>
      </p:pic>
    </p:spTree>
    <p:extLst>
      <p:ext uri="{BB962C8B-B14F-4D97-AF65-F5344CB8AC3E}">
        <p14:creationId xmlns:p14="http://schemas.microsoft.com/office/powerpoint/2010/main" val="40345032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4294967295"/>
          </p:nvPr>
        </p:nvSpPr>
        <p:spPr>
          <a:xfrm>
            <a:off x="502276" y="810699"/>
            <a:ext cx="5679583" cy="5589588"/>
          </a:xfrm>
        </p:spPr>
        <p:txBody>
          <a:bodyPr/>
          <a:lstStyle/>
          <a:p>
            <a:pPr marL="45720" indent="0">
              <a:buNone/>
            </a:pPr>
            <a:r>
              <a:rPr lang="en-IN" sz="1800" b="1" dirty="0" smtClean="0">
                <a:solidFill>
                  <a:schemeClr val="tx1"/>
                </a:solidFill>
                <a:latin typeface="Comic Sans MS" panose="030F0702030302020204" pitchFamily="66" charset="0"/>
              </a:rPr>
              <a:t>Case </a:t>
            </a:r>
            <a:r>
              <a:rPr lang="en-IN" sz="1800" b="1" dirty="0">
                <a:solidFill>
                  <a:schemeClr val="tx1"/>
                </a:solidFill>
                <a:latin typeface="Comic Sans MS" panose="030F0702030302020204" pitchFamily="66" charset="0"/>
              </a:rPr>
              <a:t>structure : </a:t>
            </a:r>
            <a:r>
              <a:rPr lang="en-IN" sz="1800" dirty="0">
                <a:solidFill>
                  <a:schemeClr val="tx1"/>
                </a:solidFill>
                <a:latin typeface="Comic Sans MS" panose="030F0702030302020204" pitchFamily="66" charset="0"/>
              </a:rPr>
              <a:t>Contains one or more sub diagrams or cases exactly one of which execute when the structure execute s. The value wired to the case selector determines the case to </a:t>
            </a:r>
            <a:r>
              <a:rPr lang="en-IN" sz="1800" dirty="0" smtClean="0">
                <a:solidFill>
                  <a:schemeClr val="tx1"/>
                </a:solidFill>
                <a:latin typeface="Comic Sans MS" panose="030F0702030302020204" pitchFamily="66" charset="0"/>
              </a:rPr>
              <a:t>execute</a:t>
            </a:r>
          </a:p>
          <a:p>
            <a:pPr marL="45720" indent="0">
              <a:buNone/>
            </a:pPr>
            <a:endParaRPr lang="en-IN" sz="1800" dirty="0">
              <a:solidFill>
                <a:schemeClr val="tx1"/>
              </a:solidFill>
              <a:latin typeface="Comic Sans MS" panose="030F0702030302020204" pitchFamily="66" charset="0"/>
            </a:endParaRPr>
          </a:p>
          <a:p>
            <a:pPr marL="45720" indent="0">
              <a:buNone/>
            </a:pPr>
            <a:endParaRPr lang="en-IN" sz="1800" dirty="0" smtClean="0">
              <a:solidFill>
                <a:schemeClr val="tx1"/>
              </a:solidFill>
              <a:latin typeface="Comic Sans MS" panose="030F0702030302020204" pitchFamily="66" charset="0"/>
            </a:endParaRPr>
          </a:p>
          <a:p>
            <a:pPr marL="45720" indent="0">
              <a:buNone/>
            </a:pPr>
            <a:endParaRPr lang="en-IN" sz="1800" dirty="0">
              <a:solidFill>
                <a:schemeClr val="tx1"/>
              </a:solidFill>
              <a:latin typeface="Comic Sans MS" panose="030F0702030302020204" pitchFamily="66" charset="0"/>
            </a:endParaRPr>
          </a:p>
          <a:p>
            <a:pPr marL="45720" indent="0">
              <a:buNone/>
            </a:pPr>
            <a:endParaRPr lang="en-IN" sz="1800" b="1" dirty="0" smtClean="0">
              <a:solidFill>
                <a:schemeClr val="tx1"/>
              </a:solidFill>
              <a:latin typeface="Comic Sans MS" panose="030F0702030302020204" pitchFamily="66" charset="0"/>
            </a:endParaRPr>
          </a:p>
          <a:p>
            <a:pPr marL="45720" indent="0">
              <a:buNone/>
            </a:pPr>
            <a:r>
              <a:rPr lang="en-IN" sz="1800" b="1" dirty="0" smtClean="0">
                <a:solidFill>
                  <a:schemeClr val="tx1"/>
                </a:solidFill>
                <a:latin typeface="Comic Sans MS" panose="030F0702030302020204" pitchFamily="66" charset="0"/>
              </a:rPr>
              <a:t>For </a:t>
            </a:r>
            <a:r>
              <a:rPr lang="en-IN" sz="1800" b="1" dirty="0">
                <a:solidFill>
                  <a:schemeClr val="tx1"/>
                </a:solidFill>
                <a:latin typeface="Comic Sans MS" panose="030F0702030302020204" pitchFamily="66" charset="0"/>
              </a:rPr>
              <a:t>loop: </a:t>
            </a:r>
            <a:r>
              <a:rPr lang="en-IN" sz="1800" dirty="0">
                <a:solidFill>
                  <a:schemeClr val="tx1"/>
                </a:solidFill>
                <a:latin typeface="Comic Sans MS" panose="030F0702030302020204" pitchFamily="66" charset="0"/>
              </a:rPr>
              <a:t>Executes its sub diagram n times  Where n is the value of to the count (N) terminal ,the iteration I terminal  provides the current loop iteration count which ranges from 0 to n-1</a:t>
            </a:r>
            <a:endParaRPr lang="en-US" sz="1800" dirty="0">
              <a:solidFill>
                <a:schemeClr val="tx1"/>
              </a:solidFill>
              <a:latin typeface="Comic Sans MS" panose="030F0702030302020204" pitchFamily="66" charset="0"/>
            </a:endParaRPr>
          </a:p>
          <a:p>
            <a:pPr marL="45720" indent="0">
              <a:buNone/>
            </a:pPr>
            <a:endParaRPr lang="en-US" sz="1800" dirty="0">
              <a:solidFill>
                <a:schemeClr val="tx1"/>
              </a:solidFill>
              <a:latin typeface="Comic Sans MS" panose="030F0702030302020204" pitchFamily="66" charset="0"/>
            </a:endParaRPr>
          </a:p>
          <a:p>
            <a:pPr marL="45720" indent="0">
              <a:buNone/>
            </a:pPr>
            <a:endParaRPr lang="en-US" sz="1800" dirty="0">
              <a:solidFill>
                <a:schemeClr val="tx1"/>
              </a:solidFill>
              <a:latin typeface="Comic Sans MS" panose="030F0702030302020204" pitchFamily="66" charset="0"/>
            </a:endParaRPr>
          </a:p>
          <a:p>
            <a:endParaRPr lang="en-US" dirty="0"/>
          </a:p>
        </p:txBody>
      </p:sp>
      <p:sp>
        <p:nvSpPr>
          <p:cNvPr id="4" name="Content Placeholder 3"/>
          <p:cNvSpPr>
            <a:spLocks noGrp="1"/>
          </p:cNvSpPr>
          <p:nvPr>
            <p:ph sz="half" idx="4294967295"/>
          </p:nvPr>
        </p:nvSpPr>
        <p:spPr>
          <a:xfrm>
            <a:off x="6864440" y="1287887"/>
            <a:ext cx="4739426" cy="5352156"/>
          </a:xfrm>
        </p:spPr>
        <p:txBody>
          <a:bodyPr>
            <a:normAutofit/>
          </a:bodyPr>
          <a:lstStyle/>
          <a:p>
            <a:pPr marL="45720" indent="0">
              <a:buNone/>
            </a:pPr>
            <a:r>
              <a:rPr lang="en-IN" sz="1800" b="1" dirty="0">
                <a:solidFill>
                  <a:schemeClr val="tx1"/>
                </a:solidFill>
                <a:latin typeface="Comic Sans MS" panose="030F0702030302020204" pitchFamily="66" charset="0"/>
              </a:rPr>
              <a:t>Flat sequence:</a:t>
            </a:r>
            <a:r>
              <a:rPr lang="en-IN" sz="1800" dirty="0">
                <a:solidFill>
                  <a:schemeClr val="tx1"/>
                </a:solidFill>
                <a:latin typeface="Comic Sans MS" panose="030F0702030302020204" pitchFamily="66" charset="0"/>
              </a:rPr>
              <a:t> Consist of one or more sub diagrams or frames that execute sequentially use the flag sequence structure to ensure that a sub diagram execute before or after another sub diagram. data flow for the flat sequence structure differs from data flow for any other structures. frame in flat sequence structure execute from left to right and when all data values wired to a frame are available</a:t>
            </a:r>
            <a:endParaRPr lang="en-US" sz="1800" dirty="0">
              <a:solidFill>
                <a:schemeClr val="tx1"/>
              </a:solidFill>
              <a:latin typeface="Comic Sans MS" panose="030F0702030302020204" pitchFamily="66" charset="0"/>
            </a:endParaRPr>
          </a:p>
        </p:txBody>
      </p:sp>
      <p:pic>
        <p:nvPicPr>
          <p:cNvPr id="5" name="Picture 4"/>
          <p:cNvPicPr/>
          <p:nvPr/>
        </p:nvPicPr>
        <p:blipFill>
          <a:blip r:embed="rId2"/>
          <a:stretch>
            <a:fillRect/>
          </a:stretch>
        </p:blipFill>
        <p:spPr>
          <a:xfrm>
            <a:off x="2318197" y="2211946"/>
            <a:ext cx="1262263" cy="1151517"/>
          </a:xfrm>
          <a:prstGeom prst="rect">
            <a:avLst/>
          </a:prstGeom>
        </p:spPr>
      </p:pic>
      <p:pic>
        <p:nvPicPr>
          <p:cNvPr id="6" name="Picture 5"/>
          <p:cNvPicPr/>
          <p:nvPr/>
        </p:nvPicPr>
        <p:blipFill>
          <a:blip r:embed="rId3"/>
          <a:stretch>
            <a:fillRect/>
          </a:stretch>
        </p:blipFill>
        <p:spPr>
          <a:xfrm>
            <a:off x="2253803" y="4984124"/>
            <a:ext cx="1391052" cy="1096636"/>
          </a:xfrm>
          <a:prstGeom prst="rect">
            <a:avLst/>
          </a:prstGeom>
        </p:spPr>
      </p:pic>
      <p:pic>
        <p:nvPicPr>
          <p:cNvPr id="7" name="Picture 6"/>
          <p:cNvPicPr/>
          <p:nvPr/>
        </p:nvPicPr>
        <p:blipFill>
          <a:blip r:embed="rId4"/>
          <a:stretch>
            <a:fillRect/>
          </a:stretch>
        </p:blipFill>
        <p:spPr>
          <a:xfrm>
            <a:off x="8589616" y="4687910"/>
            <a:ext cx="1988914" cy="1268569"/>
          </a:xfrm>
          <a:prstGeom prst="rect">
            <a:avLst/>
          </a:prstGeom>
        </p:spPr>
      </p:pic>
    </p:spTree>
    <p:extLst>
      <p:ext uri="{BB962C8B-B14F-4D97-AF65-F5344CB8AC3E}">
        <p14:creationId xmlns:p14="http://schemas.microsoft.com/office/powerpoint/2010/main" val="30074717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682580"/>
            <a:ext cx="9663300" cy="998052"/>
          </a:xfrm>
        </p:spPr>
        <p:txBody>
          <a:bodyPr/>
          <a:lstStyle/>
          <a:p>
            <a:r>
              <a:rPr lang="en-IN" sz="4000" dirty="0">
                <a:latin typeface="Algerian" panose="04020705040A02060702" pitchFamily="82" charset="0"/>
              </a:rPr>
              <a:t>How To Choose A Washing Machine?</a:t>
            </a:r>
            <a:endParaRPr lang="en-US" sz="4000" dirty="0">
              <a:latin typeface="Algerian" panose="04020705040A02060702" pitchFamily="82" charset="0"/>
            </a:endParaRPr>
          </a:p>
        </p:txBody>
      </p:sp>
      <p:pic>
        <p:nvPicPr>
          <p:cNvPr id="8" name="Content Placeholder 7" descr="best washing machine India"/>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30310" y="2369713"/>
            <a:ext cx="10045521" cy="4288665"/>
          </a:xfrm>
          <a:prstGeom prst="rect">
            <a:avLst/>
          </a:prstGeom>
          <a:noFill/>
          <a:ln>
            <a:noFill/>
          </a:ln>
        </p:spPr>
      </p:pic>
    </p:spTree>
    <p:extLst>
      <p:ext uri="{BB962C8B-B14F-4D97-AF65-F5344CB8AC3E}">
        <p14:creationId xmlns:p14="http://schemas.microsoft.com/office/powerpoint/2010/main" val="36889786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fontAlgn="base"/>
            <a:r>
              <a:rPr lang="en-US" sz="4000" dirty="0">
                <a:latin typeface="Algerian" panose="04020705040A02060702" pitchFamily="82" charset="0"/>
              </a:rPr>
              <a:t>Front Load Or Top Load?</a:t>
            </a:r>
          </a:p>
        </p:txBody>
      </p:sp>
      <p:pic>
        <p:nvPicPr>
          <p:cNvPr id="4" name="Content Placeholder 3" descr="best washing machine India"/>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87887" y="2292439"/>
            <a:ext cx="9401578" cy="4314423"/>
          </a:xfrm>
          <a:prstGeom prst="rect">
            <a:avLst/>
          </a:prstGeom>
          <a:noFill/>
          <a:ln>
            <a:noFill/>
          </a:ln>
        </p:spPr>
      </p:pic>
    </p:spTree>
    <p:extLst>
      <p:ext uri="{BB962C8B-B14F-4D97-AF65-F5344CB8AC3E}">
        <p14:creationId xmlns:p14="http://schemas.microsoft.com/office/powerpoint/2010/main" val="6826372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stretch>
            <a:fillRect/>
          </a:stretch>
        </p:blipFill>
        <p:spPr>
          <a:xfrm>
            <a:off x="2318198" y="2434107"/>
            <a:ext cx="8400162" cy="4126606"/>
          </a:xfrm>
          <a:prstGeom prst="rect">
            <a:avLst/>
          </a:prstGeom>
        </p:spPr>
      </p:pic>
      <p:sp>
        <p:nvSpPr>
          <p:cNvPr id="5" name="Rectangle 4"/>
          <p:cNvSpPr/>
          <p:nvPr/>
        </p:nvSpPr>
        <p:spPr>
          <a:xfrm>
            <a:off x="1931831" y="1004551"/>
            <a:ext cx="9672372" cy="646331"/>
          </a:xfrm>
          <a:prstGeom prst="rect">
            <a:avLst/>
          </a:prstGeom>
        </p:spPr>
        <p:txBody>
          <a:bodyPr wrap="square">
            <a:spAutoFit/>
          </a:bodyPr>
          <a:lstStyle/>
          <a:p>
            <a:r>
              <a:rPr lang="en-IN" sz="3600" dirty="0" smtClean="0">
                <a:solidFill>
                  <a:schemeClr val="bg1"/>
                </a:solidFill>
                <a:effectLst/>
                <a:latin typeface="Algerian" panose="04020705040A02060702" pitchFamily="82" charset="0"/>
                <a:ea typeface="Calibri" panose="020F0502020204030204" pitchFamily="34" charset="0"/>
              </a:rPr>
              <a:t>block diagram of rinsing part</a:t>
            </a:r>
            <a:endParaRPr lang="en-US" sz="3600" dirty="0">
              <a:solidFill>
                <a:schemeClr val="bg1"/>
              </a:solidFill>
              <a:latin typeface="Algerian" panose="04020705040A02060702" pitchFamily="82" charset="0"/>
            </a:endParaRPr>
          </a:p>
        </p:txBody>
      </p:sp>
    </p:spTree>
    <p:extLst>
      <p:ext uri="{BB962C8B-B14F-4D97-AF65-F5344CB8AC3E}">
        <p14:creationId xmlns:p14="http://schemas.microsoft.com/office/powerpoint/2010/main" val="31535347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0163" y="1081824"/>
            <a:ext cx="8126204" cy="888644"/>
          </a:xfrm>
        </p:spPr>
        <p:txBody>
          <a:bodyPr/>
          <a:lstStyle/>
          <a:p>
            <a:r>
              <a:rPr lang="en-IN" dirty="0">
                <a:latin typeface="Algerian" panose="04020705040A02060702" pitchFamily="82" charset="0"/>
              </a:rPr>
              <a:t>block diagram of drying part</a:t>
            </a:r>
            <a:r>
              <a:rPr lang="en-US" dirty="0"/>
              <a:t/>
            </a:r>
            <a:br>
              <a:rPr lang="en-US" dirty="0"/>
            </a:br>
            <a:endParaRPr lang="en-US" dirty="0"/>
          </a:p>
        </p:txBody>
      </p:sp>
      <p:pic>
        <p:nvPicPr>
          <p:cNvPr id="4" name="Content Placeholder 3"/>
          <p:cNvPicPr>
            <a:picLocks noGrp="1"/>
          </p:cNvPicPr>
          <p:nvPr>
            <p:ph idx="1"/>
          </p:nvPr>
        </p:nvPicPr>
        <p:blipFill>
          <a:blip r:embed="rId2"/>
          <a:stretch>
            <a:fillRect/>
          </a:stretch>
        </p:blipFill>
        <p:spPr>
          <a:xfrm>
            <a:off x="2614411" y="2614411"/>
            <a:ext cx="6091707" cy="4243589"/>
          </a:xfrm>
          <a:prstGeom prst="rect">
            <a:avLst/>
          </a:prstGeom>
        </p:spPr>
      </p:pic>
    </p:spTree>
    <p:extLst>
      <p:ext uri="{BB962C8B-B14F-4D97-AF65-F5344CB8AC3E}">
        <p14:creationId xmlns:p14="http://schemas.microsoft.com/office/powerpoint/2010/main" val="346392887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107</TotalTime>
  <Words>579</Words>
  <Application>Microsoft Office PowerPoint</Application>
  <PresentationFormat>Widescreen</PresentationFormat>
  <Paragraphs>59</Paragraphs>
  <Slides>27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Algerian</vt:lpstr>
      <vt:lpstr>Arial</vt:lpstr>
      <vt:lpstr>Calibri</vt:lpstr>
      <vt:lpstr>Century Gothic</vt:lpstr>
      <vt:lpstr>Comic Sans MS</vt:lpstr>
      <vt:lpstr>Times New Roman</vt:lpstr>
      <vt:lpstr>Wingdings 3</vt:lpstr>
      <vt:lpstr>Ion Boardroom</vt:lpstr>
      <vt:lpstr>SMART WASHING MACHINE</vt:lpstr>
      <vt:lpstr>ABSTRACT: </vt:lpstr>
      <vt:lpstr>LIST OF SYMBOLS AND ABBREVIATIONS:</vt:lpstr>
      <vt:lpstr>PowerPoint Presentation</vt:lpstr>
      <vt:lpstr>PowerPoint Presentation</vt:lpstr>
      <vt:lpstr>How To Choose A Washing Machine?</vt:lpstr>
      <vt:lpstr>Front Load Or Top Load?</vt:lpstr>
      <vt:lpstr>PowerPoint Presentation</vt:lpstr>
      <vt:lpstr>block diagram of drying part </vt:lpstr>
      <vt:lpstr>block diagram of washing part</vt:lpstr>
      <vt:lpstr>block diagram of soaking part</vt:lpstr>
      <vt:lpstr>block diagram of semi automatic part</vt:lpstr>
      <vt:lpstr>block diagram of fully automatic part-1</vt:lpstr>
      <vt:lpstr>block diagram of fully automatic part-2</vt:lpstr>
      <vt:lpstr>FRONT PANEL OF LABVIEW:</vt:lpstr>
      <vt:lpstr>options in smart washing machine</vt:lpstr>
      <vt:lpstr>RESULTS</vt:lpstr>
      <vt:lpstr>FULLY AUTOMATIC</vt:lpstr>
      <vt:lpstr>SEMI AUTOMATIC</vt:lpstr>
      <vt:lpstr>WASHING</vt:lpstr>
      <vt:lpstr>SOAKING</vt:lpstr>
      <vt:lpstr>DRYING</vt:lpstr>
      <vt:lpstr>RINSING</vt:lpstr>
      <vt:lpstr>MOTOR ON </vt:lpstr>
      <vt:lpstr>CONCLUSIONS</vt:lpstr>
      <vt:lpstr>FUTURE SCOPE</vt:lpstr>
      <vt:lpstr>THANKYOU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SUMA</dc:creator>
  <cp:lastModifiedBy>SUMA</cp:lastModifiedBy>
  <cp:revision>10</cp:revision>
  <dcterms:created xsi:type="dcterms:W3CDTF">2018-06-08T02:57:38Z</dcterms:created>
  <dcterms:modified xsi:type="dcterms:W3CDTF">2018-06-08T04:46:03Z</dcterms:modified>
</cp:coreProperties>
</file>